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9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85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4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1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1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4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5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87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2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432B6-B39E-4F31-BF44-126AE9F39051}" type="datetimeFigureOut">
              <a:rPr lang="en-US" smtClean="0"/>
              <a:t>6/25/15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AF985-E123-49E6-976A-2876D4456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directprimarycarejournal.com/2014/12/03/retail-med-journal-retail-medicine-syncs-with-high-deductible-health-plans/" TargetMode="External"/><Relationship Id="rId3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onciergemedicinenews.files.wordpress.com/2014/05/direct-primary-care-journal2.jpg?w=61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8"/>
            <a:ext cx="4572000" cy="230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 flipH="1">
            <a:off x="4800600" y="-14936"/>
            <a:ext cx="408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2015 </a:t>
            </a:r>
          </a:p>
          <a:p>
            <a:pPr algn="ctr"/>
            <a:r>
              <a:rPr lang="en-US" sz="2800" b="1" i="1" dirty="0" smtClean="0"/>
              <a:t>Direct Primary Care (DPC)</a:t>
            </a:r>
          </a:p>
          <a:p>
            <a:pPr algn="ctr"/>
            <a:r>
              <a:rPr lang="en-US" sz="2800" b="1" i="1" dirty="0" smtClean="0"/>
              <a:t>Defining Characteristics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5410200" y="1219200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Low Monthly Fee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No Insurance Participation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Customer/Target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 smtClean="0">
                <a:solidFill>
                  <a:srgbClr val="FF0000"/>
                </a:solidFill>
              </a:rPr>
              <a:t>Employer Partnerships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770" y="2438400"/>
            <a:ext cx="891023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Direct Primary Care (DPC) practices are distinguished from other retainer-based care </a:t>
            </a:r>
          </a:p>
          <a:p>
            <a:pPr algn="just"/>
            <a:r>
              <a:rPr lang="en-US" b="1" dirty="0" smtClean="0"/>
              <a:t>models, such as concierge care, by lower retainer fees (82% cost less than $99/month)</a:t>
            </a:r>
          </a:p>
          <a:p>
            <a:pPr algn="just"/>
            <a:r>
              <a:rPr lang="en-US" b="1" dirty="0" smtClean="0"/>
              <a:t>which cover at least a portion of primary care services provided in the DPC practice.  No </a:t>
            </a:r>
          </a:p>
          <a:p>
            <a:pPr algn="just"/>
            <a:r>
              <a:rPr lang="en-US" b="1" dirty="0" smtClean="0"/>
              <a:t>insurance plan is involved, although patients may have separate insurance coverage for </a:t>
            </a:r>
          </a:p>
          <a:p>
            <a:pPr algn="just"/>
            <a:r>
              <a:rPr lang="en-US" b="1" dirty="0" smtClean="0"/>
              <a:t>more costly medical services. Patients typically prefer to pay monthly vs. quarterly or </a:t>
            </a:r>
          </a:p>
          <a:p>
            <a:pPr algn="just"/>
            <a:r>
              <a:rPr lang="en-US" b="1" dirty="0" smtClean="0"/>
              <a:t>Annually.  DPC patients typically come from the Generation X and Millennial population </a:t>
            </a:r>
          </a:p>
          <a:p>
            <a:pPr algn="just"/>
            <a:r>
              <a:rPr lang="en-US" b="1" dirty="0" smtClean="0"/>
              <a:t>and earn a combined annual income of less than $100K.</a:t>
            </a:r>
          </a:p>
          <a:p>
            <a:pPr algn="just"/>
            <a:endParaRPr lang="en-US" sz="800" b="1" dirty="0"/>
          </a:p>
          <a:p>
            <a:pPr algn="just"/>
            <a:r>
              <a:rPr lang="en-US" b="1" dirty="0" smtClean="0"/>
              <a:t>DPC is primary and preventive care, urgent care, chronic disease management and wellness </a:t>
            </a:r>
          </a:p>
          <a:p>
            <a:pPr algn="just"/>
            <a:r>
              <a:rPr lang="en-US" b="1" dirty="0" smtClean="0"/>
              <a:t>support through a monthly care fee patients (or an employer) pay to cover the specific</a:t>
            </a:r>
          </a:p>
          <a:p>
            <a:pPr algn="just"/>
            <a:r>
              <a:rPr lang="en-US" b="1" dirty="0"/>
              <a:t>p</a:t>
            </a:r>
            <a:r>
              <a:rPr lang="en-US" b="1" dirty="0" smtClean="0"/>
              <a:t>rimary care preventive care services.  A DPC health care provider charges a patient a set</a:t>
            </a:r>
          </a:p>
          <a:p>
            <a:pPr algn="just"/>
            <a:r>
              <a:rPr lang="en-US" b="1" dirty="0" smtClean="0"/>
              <a:t>monthly fee for all primary care services provided in the office, regardless of the number </a:t>
            </a:r>
          </a:p>
          <a:p>
            <a:pPr algn="just"/>
            <a:r>
              <a:rPr lang="en-US" b="1" dirty="0" smtClean="0"/>
              <a:t>of visits.  Because the insurance “middle man” is removed from the equation, all the </a:t>
            </a:r>
          </a:p>
          <a:p>
            <a:pPr algn="just"/>
            <a:r>
              <a:rPr lang="en-US" b="1" dirty="0" smtClean="0"/>
              <a:t>overhead associated with claims, coding, claim refiling, write-offs, billing staff, and claims-</a:t>
            </a:r>
          </a:p>
          <a:p>
            <a:pPr algn="just"/>
            <a:r>
              <a:rPr lang="en-US" b="1" dirty="0" smtClean="0"/>
              <a:t>centric EMR systems disappears.  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6452344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The Direct Primary Care Journal     (C) 2015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86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250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Greg Beck</cp:lastModifiedBy>
  <cp:revision>5</cp:revision>
  <dcterms:created xsi:type="dcterms:W3CDTF">2015-06-25T02:41:01Z</dcterms:created>
  <dcterms:modified xsi:type="dcterms:W3CDTF">2015-06-25T18:52:35Z</dcterms:modified>
</cp:coreProperties>
</file>